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2" r:id="rId2"/>
    <p:sldId id="258" r:id="rId3"/>
    <p:sldId id="259" r:id="rId4"/>
    <p:sldId id="260" r:id="rId5"/>
    <p:sldId id="273" r:id="rId6"/>
    <p:sldId id="274" r:id="rId7"/>
    <p:sldId id="261" r:id="rId8"/>
    <p:sldId id="256" r:id="rId9"/>
    <p:sldId id="257" r:id="rId10"/>
    <p:sldId id="262" r:id="rId11"/>
    <p:sldId id="263" r:id="rId12"/>
    <p:sldId id="264" r:id="rId13"/>
    <p:sldId id="265" r:id="rId14"/>
    <p:sldId id="271" r:id="rId15"/>
    <p:sldId id="266" r:id="rId16"/>
    <p:sldId id="267" r:id="rId17"/>
    <p:sldId id="268" r:id="rId18"/>
    <p:sldId id="269" r:id="rId19"/>
    <p:sldId id="270" r:id="rId20"/>
    <p:sldId id="275" r:id="rId21"/>
    <p:sldId id="276"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980FAB-0405-489E-B1EB-979B931223D1}" type="datetimeFigureOut">
              <a:rPr lang="es-CO" smtClean="0"/>
              <a:t>03/03/2014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D6BF19-3B71-491B-9D94-092B8E5412BE}" type="slidenum">
              <a:rPr lang="es-CO" smtClean="0"/>
              <a:t>‹Nº›</a:t>
            </a:fld>
            <a:endParaRPr lang="es-CO"/>
          </a:p>
        </p:txBody>
      </p:sp>
    </p:spTree>
    <p:extLst>
      <p:ext uri="{BB962C8B-B14F-4D97-AF65-F5344CB8AC3E}">
        <p14:creationId xmlns:p14="http://schemas.microsoft.com/office/powerpoint/2010/main" val="2570161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oogle.com.co/url?sa=i&amp;rct=j&amp;q=&amp;esrc=s&amp;source=images&amp;cd=&amp;cad=rja&amp;docid=fL7mo_eEzYehHM&amp;tbnid=EHp1rnqp0YLP_M:&amp;ved=0CAQQjB0&amp;url=http%3A%2F%2Fwww.laprensagrafica.com%2Fjuventud%2Fservicio-social%2F99848-servicio-social-lpg-mined-2010&amp;ei=UhUVU8_hNJSQkAeI4YGwBw&amp;bvm=bv.62286460,d.eW0&amp;psig=AFQjCNHt_jTY-pUEdc-huoJJXvuArnfWzA&amp;ust=1393976884603964"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Tomado de </a:t>
            </a:r>
            <a:r>
              <a:rPr lang="es-CO" dirty="0" smtClean="0">
                <a:effectLst/>
                <a:hlinkClick r:id="rId3"/>
              </a:rPr>
              <a:t>www.laprensagrafica.com</a:t>
            </a:r>
            <a:r>
              <a:rPr lang="es-CO" dirty="0" smtClean="0"/>
              <a:t> </a:t>
            </a:r>
            <a:r>
              <a:rPr lang="es-CO" baseline="0" dirty="0" smtClean="0"/>
              <a:t> en febrero 2014</a:t>
            </a:r>
            <a:endParaRPr lang="es-CO" dirty="0"/>
          </a:p>
        </p:txBody>
      </p:sp>
      <p:sp>
        <p:nvSpPr>
          <p:cNvPr id="4" name="3 Marcador de número de diapositiva"/>
          <p:cNvSpPr>
            <a:spLocks noGrp="1"/>
          </p:cNvSpPr>
          <p:nvPr>
            <p:ph type="sldNum" sz="quarter" idx="10"/>
          </p:nvPr>
        </p:nvSpPr>
        <p:spPr/>
        <p:txBody>
          <a:bodyPr/>
          <a:lstStyle/>
          <a:p>
            <a:fld id="{23D6BF19-3B71-491B-9D94-092B8E5412BE}" type="slidenum">
              <a:rPr lang="es-CO" smtClean="0"/>
              <a:t>1</a:t>
            </a:fld>
            <a:endParaRPr lang="es-CO"/>
          </a:p>
        </p:txBody>
      </p:sp>
    </p:spTree>
    <p:extLst>
      <p:ext uri="{BB962C8B-B14F-4D97-AF65-F5344CB8AC3E}">
        <p14:creationId xmlns:p14="http://schemas.microsoft.com/office/powerpoint/2010/main" val="314666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Tomado de www.ieeses.edu.sv en </a:t>
            </a:r>
            <a:r>
              <a:rPr lang="es-CO" dirty="0" err="1" smtClean="0"/>
              <a:t>febreo</a:t>
            </a:r>
            <a:r>
              <a:rPr lang="es-CO" baseline="0" dirty="0" smtClean="0"/>
              <a:t> de 2014</a:t>
            </a:r>
            <a:endParaRPr lang="es-CO" dirty="0"/>
          </a:p>
        </p:txBody>
      </p:sp>
      <p:sp>
        <p:nvSpPr>
          <p:cNvPr id="4" name="3 Marcador de número de diapositiva"/>
          <p:cNvSpPr>
            <a:spLocks noGrp="1"/>
          </p:cNvSpPr>
          <p:nvPr>
            <p:ph type="sldNum" sz="quarter" idx="10"/>
          </p:nvPr>
        </p:nvSpPr>
        <p:spPr/>
        <p:txBody>
          <a:bodyPr/>
          <a:lstStyle/>
          <a:p>
            <a:fld id="{23D6BF19-3B71-491B-9D94-092B8E5412BE}" type="slidenum">
              <a:rPr lang="es-CO" smtClean="0"/>
              <a:t>20</a:t>
            </a:fld>
            <a:endParaRPr lang="es-CO"/>
          </a:p>
        </p:txBody>
      </p:sp>
    </p:spTree>
    <p:extLst>
      <p:ext uri="{BB962C8B-B14F-4D97-AF65-F5344CB8AC3E}">
        <p14:creationId xmlns:p14="http://schemas.microsoft.com/office/powerpoint/2010/main" val="1106774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259452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253729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203037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428716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394363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117819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266241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229929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23519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202937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A594E-C4B7-4403-938B-14C1F8152E74}" type="datetimeFigureOut">
              <a:rPr lang="es-ES" smtClean="0"/>
              <a:t>03/03/2014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2CD993E-2447-44E3-9233-F3AFF5EEB8F1}" type="slidenum">
              <a:rPr lang="es-ES" smtClean="0"/>
              <a:t>‹Nº›</a:t>
            </a:fld>
            <a:endParaRPr lang="es-ES"/>
          </a:p>
        </p:txBody>
      </p:sp>
    </p:spTree>
    <p:extLst>
      <p:ext uri="{BB962C8B-B14F-4D97-AF65-F5344CB8AC3E}">
        <p14:creationId xmlns:p14="http://schemas.microsoft.com/office/powerpoint/2010/main" val="3317240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A594E-C4B7-4403-938B-14C1F8152E74}" type="datetimeFigureOut">
              <a:rPr lang="es-ES" smtClean="0"/>
              <a:t>03/03/2014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D993E-2447-44E3-9233-F3AFF5EEB8F1}" type="slidenum">
              <a:rPr lang="es-ES" smtClean="0"/>
              <a:t>‹Nº›</a:t>
            </a:fld>
            <a:endParaRPr lang="es-ES"/>
          </a:p>
        </p:txBody>
      </p:sp>
    </p:spTree>
    <p:extLst>
      <p:ext uri="{BB962C8B-B14F-4D97-AF65-F5344CB8AC3E}">
        <p14:creationId xmlns:p14="http://schemas.microsoft.com/office/powerpoint/2010/main" val="1422257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23528" y="1686760"/>
            <a:ext cx="8229600" cy="4378498"/>
          </a:xfrm>
          <a:gradFill flip="none" rotWithShape="1">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tileRect/>
          </a:gradFill>
        </p:spPr>
        <p:txBody>
          <a:bodyPr>
            <a:normAutofit/>
          </a:bodyPr>
          <a:lstStyle/>
          <a:p>
            <a:r>
              <a:rPr lang="es-ES" b="1" dirty="0" smtClean="0">
                <a:effectLst>
                  <a:outerShdw blurRad="38100" dist="38100" dir="2700000" algn="tl">
                    <a:srgbClr val="000000">
                      <a:alpha val="43137"/>
                    </a:srgbClr>
                  </a:outerShdw>
                </a:effectLst>
              </a:rPr>
              <a:t>SERVICIO </a:t>
            </a:r>
            <a:r>
              <a:rPr lang="es-ES" b="1" dirty="0" smtClean="0">
                <a:effectLst>
                  <a:outerShdw blurRad="38100" dist="38100" dir="2700000" algn="tl">
                    <a:srgbClr val="000000">
                      <a:alpha val="43137"/>
                    </a:srgbClr>
                  </a:outerShdw>
                </a:effectLst>
              </a:rPr>
              <a:t>SOCIAL DEL ESTUDIANTADO</a:t>
            </a:r>
            <a:br>
              <a:rPr lang="es-ES" b="1" dirty="0" smtClean="0">
                <a:effectLst>
                  <a:outerShdw blurRad="38100" dist="38100" dir="2700000" algn="tl">
                    <a:srgbClr val="000000">
                      <a:alpha val="43137"/>
                    </a:srgbClr>
                  </a:outerShdw>
                </a:effectLst>
              </a:rPr>
            </a:br>
            <a:r>
              <a:rPr lang="es-ES" b="1" dirty="0" smtClean="0">
                <a:effectLst>
                  <a:outerShdw blurRad="38100" dist="38100" dir="2700000" algn="tl">
                    <a:srgbClr val="000000">
                      <a:alpha val="43137"/>
                    </a:srgbClr>
                  </a:outerShdw>
                </a:effectLst>
              </a:rPr>
              <a:t>INSTITUCIÓN EDUCATIVA TOMÁS CADAVID RESTREPO</a:t>
            </a:r>
            <a:endParaRPr lang="es-ES" b="1" dirty="0">
              <a:effectLst>
                <a:outerShdw blurRad="38100" dist="38100" dir="2700000" algn="tl">
                  <a:srgbClr val="000000">
                    <a:alpha val="43137"/>
                  </a:srgbClr>
                </a:outerShdw>
              </a:effectLst>
            </a:endParaRPr>
          </a:p>
        </p:txBody>
      </p:sp>
      <p:pic>
        <p:nvPicPr>
          <p:cNvPr id="3"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516" y="131202"/>
            <a:ext cx="1202135" cy="154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2" descr="logo_tomas cadavid 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24328" y="162142"/>
            <a:ext cx="1365804" cy="1524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t="11201"/>
          <a:stretch/>
        </p:blipFill>
        <p:spPr bwMode="auto">
          <a:xfrm>
            <a:off x="7020272" y="4941168"/>
            <a:ext cx="1538114" cy="1116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4156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76672"/>
            <a:ext cx="8301608" cy="5904656"/>
          </a:xfrm>
        </p:spPr>
        <p:txBody>
          <a:bodyPr>
            <a:normAutofit/>
          </a:bodyPr>
          <a:lstStyle/>
          <a:p>
            <a:pPr algn="l"/>
            <a:r>
              <a:rPr lang="es-ES" sz="3600" b="1" dirty="0" smtClean="0"/>
              <a:t>Artículo 4. </a:t>
            </a:r>
            <a:r>
              <a:rPr lang="es-ES" sz="3600" dirty="0" smtClean="0"/>
              <a:t>Con </a:t>
            </a:r>
            <a:r>
              <a:rPr lang="es-ES" sz="3600" dirty="0" smtClean="0"/>
              <a:t>el fin de facilitar la determinación de los objetivos específicos, los temas, actividades, los procedimientos que estructuren y organicen la prestación del servicio social estudiantil obligatorio, los  establecimientos educativos, al adoptar o modificar su proyecto  educativo institucional, tendrán en cuenta los siguientes </a:t>
            </a:r>
            <a:r>
              <a:rPr lang="es-ES" sz="3600" dirty="0" smtClean="0"/>
              <a:t>criterios:</a:t>
            </a:r>
            <a:endParaRPr lang="es-ES" sz="36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4581128"/>
            <a:ext cx="1097591" cy="1225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4667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96752"/>
            <a:ext cx="8229600" cy="5400600"/>
          </a:xfrm>
        </p:spPr>
        <p:txBody>
          <a:bodyPr>
            <a:noAutofit/>
          </a:bodyPr>
          <a:lstStyle/>
          <a:p>
            <a:pPr algn="l"/>
            <a:r>
              <a:rPr lang="es-ES" sz="2400" b="1" dirty="0" smtClean="0">
                <a:effectLst>
                  <a:outerShdw blurRad="38100" dist="38100" dir="2700000" algn="tl">
                    <a:srgbClr val="000000">
                      <a:alpha val="43137"/>
                    </a:srgbClr>
                  </a:outerShdw>
                </a:effectLst>
              </a:rPr>
              <a:t>1. </a:t>
            </a:r>
            <a:r>
              <a:rPr lang="es-ES" sz="2400" dirty="0" smtClean="0"/>
              <a:t>El servicio social estudiantil deberá permitir la relación y correlación del desempeño académico de los estudiantes en las distintas áreas del conocimiento y de la formación, con su desarrollo personal y social.</a:t>
            </a:r>
            <a:r>
              <a:rPr lang="es-ES" sz="2400" dirty="0"/>
              <a:t/>
            </a:r>
            <a:br>
              <a:rPr lang="es-ES" sz="2400" dirty="0"/>
            </a:br>
            <a:r>
              <a:rPr lang="es-ES" sz="2400" b="1" dirty="0" smtClean="0">
                <a:effectLst>
                  <a:outerShdw blurRad="38100" dist="38100" dir="2700000" algn="tl">
                    <a:srgbClr val="000000">
                      <a:alpha val="43137"/>
                    </a:srgbClr>
                  </a:outerShdw>
                </a:effectLst>
              </a:rPr>
              <a:t>2. </a:t>
            </a:r>
            <a:r>
              <a:rPr lang="es-ES" sz="2400" dirty="0" smtClean="0"/>
              <a:t>Los proyectos pedagógicos del servicio social estudiantil que se adopten en el plan de estudios, deberán ser integrales y continuos, esto es, que brinden una sistemática y efectiva atención a los grupos poblacionales, beneficiarias de este </a:t>
            </a:r>
            <a:r>
              <a:rPr lang="es-ES" sz="2400" dirty="0" smtClean="0"/>
              <a:t>servicio.</a:t>
            </a:r>
            <a:r>
              <a:rPr lang="es-ES" sz="2400" dirty="0" smtClean="0"/>
              <a:t/>
            </a:r>
            <a:br>
              <a:rPr lang="es-ES" sz="2400" dirty="0" smtClean="0"/>
            </a:br>
            <a:r>
              <a:rPr lang="es-ES" sz="2400" b="1" dirty="0" smtClean="0">
                <a:effectLst>
                  <a:outerShdw blurRad="38100" dist="38100" dir="2700000" algn="tl">
                    <a:srgbClr val="000000">
                      <a:alpha val="43137"/>
                    </a:srgbClr>
                  </a:outerShdw>
                </a:effectLst>
              </a:rPr>
              <a:t>3. </a:t>
            </a:r>
            <a:r>
              <a:rPr lang="es-ES" sz="2400" dirty="0" smtClean="0"/>
              <a:t>Los proyectos pedagógicos del servicio deben constituir un medio para articular las acciones educativas del establecimiento con </a:t>
            </a:r>
            <a:r>
              <a:rPr lang="es-ES" sz="2400" dirty="0" smtClean="0"/>
              <a:t>las expresiones </a:t>
            </a:r>
            <a:r>
              <a:rPr lang="es-ES" sz="2400" dirty="0" smtClean="0"/>
              <a:t>culturales locales, satisfacer necesidades de </a:t>
            </a:r>
            <a:r>
              <a:rPr lang="es-ES" sz="2400" dirty="0" smtClean="0"/>
              <a:t>desarrollo comunitario </a:t>
            </a:r>
            <a:r>
              <a:rPr lang="es-ES" sz="2400" dirty="0" smtClean="0"/>
              <a:t>e integrar acciones adelantadas por otras </a:t>
            </a:r>
            <a:r>
              <a:rPr lang="es-ES" sz="2400" dirty="0" smtClean="0"/>
              <a:t>organizaciones sociales</a:t>
            </a:r>
            <a:r>
              <a:rPr lang="es-ES" sz="2400" dirty="0" smtClean="0"/>
              <a:t>, en favor de la </a:t>
            </a:r>
            <a:r>
              <a:rPr lang="es-ES" sz="2400" dirty="0" smtClean="0"/>
              <a:t>comunidad.</a:t>
            </a:r>
            <a:r>
              <a:rPr lang="es-ES" sz="2400" dirty="0" smtClean="0"/>
              <a:t/>
            </a:r>
            <a:br>
              <a:rPr lang="es-ES" sz="2400" dirty="0" smtClean="0"/>
            </a:br>
            <a:r>
              <a:rPr lang="es-ES" sz="2400" dirty="0" smtClean="0"/>
              <a:t/>
            </a:r>
            <a:br>
              <a:rPr lang="es-ES" sz="2400" dirty="0" smtClean="0"/>
            </a:br>
            <a:endParaRPr lang="es-ES" sz="24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0"/>
            <a:ext cx="1077218" cy="1202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7339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61516"/>
            <a:ext cx="8229600" cy="5591820"/>
          </a:xfrm>
        </p:spPr>
        <p:txBody>
          <a:bodyPr>
            <a:normAutofit fontScale="90000"/>
          </a:bodyPr>
          <a:lstStyle/>
          <a:p>
            <a:pPr algn="l"/>
            <a:r>
              <a:rPr lang="es-ES" sz="2400" b="1" dirty="0" smtClean="0">
                <a:effectLst>
                  <a:outerShdw blurRad="38100" dist="38100" dir="2700000" algn="tl">
                    <a:srgbClr val="000000">
                      <a:alpha val="43137"/>
                    </a:srgbClr>
                  </a:outerShdw>
                </a:effectLst>
              </a:rPr>
              <a:t>4. </a:t>
            </a:r>
            <a:r>
              <a:rPr lang="es-ES" sz="2400" dirty="0" smtClean="0"/>
              <a:t>El </a:t>
            </a:r>
            <a:r>
              <a:rPr lang="es-ES" sz="2400" dirty="0" smtClean="0"/>
              <a:t>servicio social atenderá prioritariarnente, necesidades </a:t>
            </a:r>
            <a:r>
              <a:rPr lang="es-ES" sz="2400" dirty="0" smtClean="0"/>
              <a:t/>
            </a:r>
            <a:br>
              <a:rPr lang="es-ES" sz="2400" dirty="0" smtClean="0"/>
            </a:br>
            <a:r>
              <a:rPr lang="es-ES" sz="2400" dirty="0" smtClean="0"/>
              <a:t>educativas</a:t>
            </a:r>
            <a:r>
              <a:rPr lang="es-ES" sz="2400" dirty="0" smtClean="0"/>
              <a:t>, culturales, sociales y de aprovechamiento de tiempo libre, identificadas en la comunidad del área de influencia del establecimiento educativo,  tales como: </a:t>
            </a:r>
            <a:br>
              <a:rPr lang="es-ES" sz="2400" dirty="0" smtClean="0"/>
            </a:br>
            <a:r>
              <a:rPr lang="es-ES" sz="2400" b="1" dirty="0" smtClean="0"/>
              <a:t/>
            </a:r>
            <a:br>
              <a:rPr lang="es-ES" sz="2400" b="1" dirty="0" smtClean="0"/>
            </a:br>
            <a:r>
              <a:rPr lang="es-ES" sz="2800" b="1" dirty="0" smtClean="0"/>
              <a:t>*LA ALFABETIZACIÓN</a:t>
            </a:r>
            <a:br>
              <a:rPr lang="es-ES" sz="2800" b="1" dirty="0" smtClean="0"/>
            </a:br>
            <a:r>
              <a:rPr lang="es-ES" sz="2800" b="1" dirty="0" smtClean="0"/>
              <a:t>*LA PROMOCIÓN Y PRESERVACIÓN DE LA SALUD</a:t>
            </a:r>
            <a:br>
              <a:rPr lang="es-ES" sz="2800" b="1" dirty="0" smtClean="0"/>
            </a:br>
            <a:r>
              <a:rPr lang="es-ES" sz="2800" b="1" dirty="0" smtClean="0"/>
              <a:t>*LA EDUCACIÓN AMBIENTAL</a:t>
            </a:r>
            <a:br>
              <a:rPr lang="es-ES" sz="2800" b="1" dirty="0" smtClean="0"/>
            </a:br>
            <a:r>
              <a:rPr lang="es-ES" sz="2800" b="1" dirty="0" smtClean="0"/>
              <a:t> *LA EDUCACIÓN CIUDADANA</a:t>
            </a:r>
            <a:br>
              <a:rPr lang="es-ES" sz="2800" b="1" dirty="0" smtClean="0"/>
            </a:br>
            <a:r>
              <a:rPr lang="es-ES" sz="2800" b="1" dirty="0" smtClean="0"/>
              <a:t> *LA ORGANIZACIÓN DE GRUPOS JUVENILES Y DE PREVENCIÓN DE FACTORES SOCIALMENTE RELEVANTES </a:t>
            </a:r>
            <a:br>
              <a:rPr lang="es-ES" sz="2800" b="1" dirty="0" smtClean="0"/>
            </a:br>
            <a:r>
              <a:rPr lang="es-ES" sz="2800" b="1" dirty="0" smtClean="0"/>
              <a:t>*LA RECREACIÓN DIRIGIDA </a:t>
            </a:r>
            <a:br>
              <a:rPr lang="es-ES" sz="2800" b="1" dirty="0" smtClean="0"/>
            </a:br>
            <a:r>
              <a:rPr lang="es-ES" sz="2800" b="1" dirty="0" smtClean="0"/>
              <a:t> *EL FOMENTO DE ACTIVIDADES FÍSICAS, PRÁCTICAS E</a:t>
            </a:r>
            <a:br>
              <a:rPr lang="es-ES" sz="2800" b="1" dirty="0" smtClean="0"/>
            </a:br>
            <a:r>
              <a:rPr lang="es-ES" sz="2800" b="1" dirty="0" smtClean="0"/>
              <a:t>INTELECTUALES.</a:t>
            </a:r>
            <a:endParaRPr lang="es-ES" sz="2800" b="1"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3569" y="116632"/>
            <a:ext cx="10795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2584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75246" y="1556792"/>
            <a:ext cx="7776864" cy="4586064"/>
          </a:xfrm>
        </p:spPr>
        <p:txBody>
          <a:bodyPr>
            <a:normAutofit/>
          </a:bodyPr>
          <a:lstStyle/>
          <a:p>
            <a:pPr algn="just"/>
            <a:r>
              <a:rPr lang="es-ES" b="1" dirty="0" smtClean="0">
                <a:solidFill>
                  <a:schemeClr val="tx1"/>
                </a:solidFill>
                <a:effectLst>
                  <a:outerShdw blurRad="38100" dist="38100" dir="2700000" algn="tl">
                    <a:srgbClr val="000000">
                      <a:alpha val="43137"/>
                    </a:srgbClr>
                  </a:outerShdw>
                </a:effectLst>
              </a:rPr>
              <a:t>Artículo 5. </a:t>
            </a:r>
            <a:r>
              <a:rPr lang="es-ES" dirty="0" smtClean="0">
                <a:solidFill>
                  <a:schemeClr val="tx1"/>
                </a:solidFill>
              </a:rPr>
              <a:t>Los </a:t>
            </a:r>
            <a:r>
              <a:rPr lang="es-ES" dirty="0" smtClean="0">
                <a:solidFill>
                  <a:schemeClr val="tx1"/>
                </a:solidFill>
              </a:rPr>
              <a:t>establecimientos educativos podrán establecer convenios con organizaciones gubernamentales y no gubernamentales que adelanten o</a:t>
            </a:r>
            <a:br>
              <a:rPr lang="es-ES" dirty="0" smtClean="0">
                <a:solidFill>
                  <a:schemeClr val="tx1"/>
                </a:solidFill>
              </a:rPr>
            </a:br>
            <a:r>
              <a:rPr lang="es-ES" dirty="0" smtClean="0">
                <a:solidFill>
                  <a:schemeClr val="tx1"/>
                </a:solidFill>
              </a:rPr>
              <a:t>pretendan adelantar acciones de carácter familiar y comunitario, cuyo objeto sea a fin con los proyectos pedagógicos del servicio </a:t>
            </a:r>
            <a:r>
              <a:rPr lang="es-ES" dirty="0" smtClean="0">
                <a:solidFill>
                  <a:schemeClr val="tx1"/>
                </a:solidFill>
              </a:rPr>
              <a:t>social </a:t>
            </a:r>
            <a:r>
              <a:rPr lang="es-ES" dirty="0" smtClean="0">
                <a:solidFill>
                  <a:schemeClr val="tx1"/>
                </a:solidFill>
              </a:rPr>
              <a:t>estudiantil obligatorio, definidos en el respecto proyecto educativo institucional.</a:t>
            </a:r>
            <a:endParaRPr lang="es-ES" dirty="0">
              <a:solidFill>
                <a:schemeClr val="tx1"/>
              </a:solidFill>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16632"/>
            <a:ext cx="10795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0751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effectLst>
                  <a:outerShdw blurRad="38100" dist="38100" dir="2700000" algn="tl">
                    <a:srgbClr val="000000">
                      <a:alpha val="43137"/>
                    </a:srgbClr>
                  </a:outerShdw>
                </a:effectLst>
              </a:rPr>
              <a:t>¿Dónde pueden hacer su servicio social?</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r>
              <a:rPr lang="es-ES" dirty="0" smtClean="0"/>
              <a:t>Hogares de Bienestar Familiar</a:t>
            </a:r>
          </a:p>
          <a:p>
            <a:r>
              <a:rPr lang="es-ES" dirty="0" smtClean="0"/>
              <a:t>Grupos juveniles</a:t>
            </a:r>
          </a:p>
          <a:p>
            <a:r>
              <a:rPr lang="es-ES" dirty="0" smtClean="0"/>
              <a:t>Grupos ambientales</a:t>
            </a:r>
          </a:p>
          <a:p>
            <a:r>
              <a:rPr lang="es-ES" dirty="0" smtClean="0"/>
              <a:t>Centros o corporaciones sin animo de lucro que atiendan población desplazada, ancianos, discapacitados o población vulnerable</a:t>
            </a:r>
          </a:p>
          <a:p>
            <a:r>
              <a:rPr lang="es-ES" dirty="0" smtClean="0"/>
              <a:t>Juntas de Acción Comunal</a:t>
            </a:r>
          </a:p>
          <a:p>
            <a:r>
              <a:rPr lang="es-ES" dirty="0" smtClean="0"/>
              <a:t>Contralor y </a:t>
            </a:r>
            <a:r>
              <a:rPr lang="es-ES" dirty="0" err="1" smtClean="0"/>
              <a:t>vicecontralor</a:t>
            </a:r>
            <a:r>
              <a:rPr lang="es-ES" dirty="0" smtClean="0"/>
              <a:t> estudiantil</a:t>
            </a:r>
            <a:endParaRPr lang="es-E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1497" y="1124744"/>
            <a:ext cx="1358355"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090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effectLst>
                  <a:outerShdw blurRad="38100" dist="38100" dir="2700000" algn="tl">
                    <a:srgbClr val="000000">
                      <a:alpha val="43137"/>
                    </a:srgbClr>
                  </a:outerShdw>
                </a:effectLst>
              </a:rPr>
              <a:t>CONVENIOS INSTITUCIONALES TCR</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1"/>
            <a:ext cx="8229600" cy="3268960"/>
          </a:xfrm>
        </p:spPr>
        <p:txBody>
          <a:bodyPr/>
          <a:lstStyle/>
          <a:p>
            <a:r>
              <a:rPr lang="es-ES" dirty="0" smtClean="0"/>
              <a:t>HOSPITAL MENTAL</a:t>
            </a:r>
          </a:p>
          <a:p>
            <a:r>
              <a:rPr lang="es-ES" dirty="0" smtClean="0"/>
              <a:t>REGISTRADURIA DEL MUNICIPIO DE BELLO</a:t>
            </a:r>
            <a:endParaRPr lang="es-ES" dirty="0" smtClean="0"/>
          </a:p>
          <a:p>
            <a:r>
              <a:rPr lang="es-ES" dirty="0" smtClean="0"/>
              <a:t>COMFENALCO</a:t>
            </a:r>
          </a:p>
          <a:p>
            <a:r>
              <a:rPr lang="es-ES" dirty="0" smtClean="0"/>
              <a:t>BIBLIOTECA PÚBLICA MARCO FIDEL SUAREZ</a:t>
            </a:r>
          </a:p>
          <a:p>
            <a:r>
              <a:rPr lang="es-ES" dirty="0" smtClean="0"/>
              <a:t>LICEO ANTIOQUEÑO</a:t>
            </a:r>
          </a:p>
          <a:p>
            <a:pPr marL="0" indent="0">
              <a:buNone/>
            </a:pPr>
            <a:endParaRPr lang="es-ES" dirty="0" smtClean="0"/>
          </a:p>
          <a:p>
            <a:pPr marL="0" indent="0">
              <a:buNone/>
            </a:pPr>
            <a:endParaRPr lang="es-E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4653136"/>
            <a:ext cx="10795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609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ES" b="1" dirty="0" smtClean="0"/>
              <a:t>Artículo 6</a:t>
            </a:r>
            <a:r>
              <a:rPr lang="es-ES" dirty="0" smtClean="0"/>
              <a:t>. Son </a:t>
            </a:r>
            <a:r>
              <a:rPr lang="es-ES" dirty="0" smtClean="0"/>
              <a:t>80 horas como mínimo de prestación del servicio social estudiantil en un proyecto pedagógico, durante el tiempo de formación en los grados 10 y 11 de la educación media. Esta intensidad se cumplirá de manera adicional al tiempo prescrito para las actividades pedagógicas y para las </a:t>
            </a:r>
            <a:r>
              <a:rPr lang="es-ES" dirty="0" smtClean="0"/>
              <a:t>lúdicas</a:t>
            </a:r>
            <a:r>
              <a:rPr lang="es-ES" dirty="0" smtClean="0"/>
              <a:t>, culturales, deportivas y sociales de contenido educativo, ordenadas en el art. 57 del 1860 de 1994</a:t>
            </a:r>
            <a:endParaRPr lang="es-E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260648"/>
            <a:ext cx="10795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956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3412976"/>
          </a:xfrm>
        </p:spPr>
        <p:txBody>
          <a:bodyPr>
            <a:normAutofit/>
          </a:bodyPr>
          <a:lstStyle/>
          <a:p>
            <a:pPr marL="0" indent="0" algn="ctr">
              <a:buNone/>
            </a:pPr>
            <a:r>
              <a:rPr lang="es-ES" sz="4000" b="1" dirty="0" smtClean="0">
                <a:effectLst>
                  <a:outerShdw blurRad="38100" dist="38100" dir="2700000" algn="tl">
                    <a:srgbClr val="000000">
                      <a:alpha val="43137"/>
                    </a:srgbClr>
                  </a:outerShdw>
                </a:effectLst>
              </a:rPr>
              <a:t>Artículo 7. </a:t>
            </a:r>
            <a:r>
              <a:rPr lang="es-ES" sz="4000" dirty="0" smtClean="0"/>
              <a:t>Para </a:t>
            </a:r>
            <a:r>
              <a:rPr lang="es-ES" sz="4000" dirty="0" smtClean="0"/>
              <a:t>poder acceder al título de bachiller, de conformidad con lo dispuesto en el artículo 11 del 1860, es requisito  indispensable cumplir con el servicio social estudiantil.</a:t>
            </a:r>
            <a:endParaRPr lang="es-ES" sz="4000"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332656"/>
            <a:ext cx="10795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34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SEGÚN LA LEY 115</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0"/>
            <a:ext cx="8507288" cy="4525963"/>
          </a:xfrm>
        </p:spPr>
        <p:txBody>
          <a:bodyPr>
            <a:noAutofit/>
          </a:bodyPr>
          <a:lstStyle/>
          <a:p>
            <a:r>
              <a:rPr lang="es-ES" sz="4400" dirty="0" smtClean="0"/>
              <a:t>A los estudiantes durante las prácticas del Servicio Social Estudiantil los rige las disposiciones, deberes y derechos del MANUAL DE CONVIVENCIA DE LA INSTITUCIÓN</a:t>
            </a:r>
            <a:endParaRPr lang="es-ES" sz="4400"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260648"/>
            <a:ext cx="10795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6242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3628999"/>
          </a:xfrm>
        </p:spPr>
        <p:txBody>
          <a:bodyPr>
            <a:noAutofit/>
          </a:bodyPr>
          <a:lstStyle/>
          <a:p>
            <a:pPr marL="0" indent="0">
              <a:buNone/>
            </a:pPr>
            <a:r>
              <a:rPr lang="es-ES" sz="3600" b="1" dirty="0" smtClean="0">
                <a:effectLst>
                  <a:outerShdw blurRad="38100" dist="38100" dir="2700000" algn="tl">
                    <a:srgbClr val="000000">
                      <a:alpha val="43137"/>
                    </a:srgbClr>
                  </a:outerShdw>
                </a:effectLst>
              </a:rPr>
              <a:t>TENER MUY PRESENTE</a:t>
            </a:r>
          </a:p>
          <a:p>
            <a:pPr marL="0" indent="0">
              <a:buNone/>
            </a:pPr>
            <a:endParaRPr lang="es-ES" sz="3600" dirty="0" smtClean="0"/>
          </a:p>
          <a:p>
            <a:r>
              <a:rPr lang="es-ES" sz="3600" dirty="0" smtClean="0"/>
              <a:t>Si </a:t>
            </a:r>
            <a:r>
              <a:rPr lang="es-ES" sz="3600" dirty="0" smtClean="0"/>
              <a:t>un estudiantes presenta irresponsabilidad para cumplir con el servicio social se le dará por terminado su servicio y no se le certificarán las horas que lleve. </a:t>
            </a:r>
            <a:endParaRPr lang="es-ES" sz="3600"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260648"/>
            <a:ext cx="10795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636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412776"/>
            <a:ext cx="8229600" cy="1143000"/>
          </a:xfrm>
        </p:spPr>
        <p:txBody>
          <a:bodyPr>
            <a:normAutofit fontScale="90000"/>
          </a:bodyPr>
          <a:lstStyle/>
          <a:p>
            <a:r>
              <a:rPr lang="es-ES" b="1" dirty="0" smtClean="0">
                <a:effectLst>
                  <a:outerShdw blurRad="38100" dist="38100" dir="2700000" algn="tl">
                    <a:srgbClr val="000000">
                      <a:alpha val="43137"/>
                    </a:srgbClr>
                  </a:outerShdw>
                </a:effectLst>
              </a:rPr>
              <a:t>LEYES, DECRETOS Y RESOLUCIONES</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39552" y="2636912"/>
            <a:ext cx="8229600" cy="3845024"/>
          </a:xfrm>
        </p:spPr>
        <p:txBody>
          <a:bodyPr>
            <a:normAutofit/>
          </a:bodyPr>
          <a:lstStyle/>
          <a:p>
            <a:pPr algn="just"/>
            <a:r>
              <a:rPr lang="es-ES" sz="4000" b="1" dirty="0" smtClean="0"/>
              <a:t>Artículo </a:t>
            </a:r>
            <a:r>
              <a:rPr lang="es-ES" sz="4000" b="1" dirty="0" smtClean="0"/>
              <a:t>97, de la Ley 115 de 1994</a:t>
            </a:r>
          </a:p>
          <a:p>
            <a:pPr algn="just"/>
            <a:r>
              <a:rPr lang="es-ES" sz="4000" b="1" dirty="0" smtClean="0"/>
              <a:t>Artículo 39 del Decreto 1860 de 1994</a:t>
            </a:r>
          </a:p>
          <a:p>
            <a:pPr algn="just"/>
            <a:r>
              <a:rPr lang="es-ES" sz="4000" b="1" dirty="0" smtClean="0"/>
              <a:t>Resolución 4210 del 12 </a:t>
            </a:r>
            <a:r>
              <a:rPr lang="es-ES" sz="4000" b="1" dirty="0" smtClean="0"/>
              <a:t>de septiembre </a:t>
            </a:r>
            <a:r>
              <a:rPr lang="es-ES" sz="4000" b="1" dirty="0" smtClean="0"/>
              <a:t>de 1996</a:t>
            </a:r>
            <a:endParaRPr lang="es-ES" sz="4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260648"/>
            <a:ext cx="13652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153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5" descr="http://www.ieeses.edu.sv/web/noti_img/big_servicio%20socila.jpg"/>
          <p:cNvPicPr>
            <a:picLocks noChangeAspect="1" noChangeArrowheads="1"/>
          </p:cNvPicPr>
          <p:nvPr/>
        </p:nvPicPr>
        <p:blipFill rotWithShape="1">
          <a:blip r:embed="rId3">
            <a:extLst>
              <a:ext uri="{28A0092B-C50C-407E-A947-70E740481C1C}">
                <a14:useLocalDpi xmlns:a14="http://schemas.microsoft.com/office/drawing/2010/main" val="0"/>
              </a:ext>
            </a:extLst>
          </a:blip>
          <a:srcRect t="-866" b="-1"/>
          <a:stretch/>
        </p:blipFill>
        <p:spPr bwMode="auto">
          <a:xfrm>
            <a:off x="960647" y="1293564"/>
            <a:ext cx="7488832" cy="4717275"/>
          </a:xfrm>
          <a:prstGeom prst="rect">
            <a:avLst/>
          </a:prstGeom>
          <a:noFill/>
          <a:extLst>
            <a:ext uri="{909E8E84-426E-40DD-AFC4-6F175D3DCCD1}">
              <a14:hiddenFill xmlns:a14="http://schemas.microsoft.com/office/drawing/2010/main">
                <a:solidFill>
                  <a:srgbClr val="FFFFFF"/>
                </a:solidFill>
              </a14:hiddenFill>
            </a:ext>
          </a:extLst>
        </p:spPr>
      </p:pic>
      <p:pic>
        <p:nvPicPr>
          <p:cNvPr id="1946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96593" y="91827"/>
            <a:ext cx="10795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1037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84784"/>
            <a:ext cx="8229600" cy="4525963"/>
          </a:xfrm>
        </p:spPr>
        <p:txBody>
          <a:bodyPr>
            <a:normAutofit fontScale="92500" lnSpcReduction="20000"/>
          </a:bodyPr>
          <a:lstStyle/>
          <a:p>
            <a:pPr marL="0" indent="0">
              <a:buNone/>
            </a:pPr>
            <a:r>
              <a:rPr lang="es-CO" b="1" i="1" dirty="0" smtClean="0"/>
              <a:t>Luis Fernando </a:t>
            </a:r>
            <a:r>
              <a:rPr lang="es-CO" b="1" i="1" dirty="0" err="1" smtClean="0"/>
              <a:t>Muñetón</a:t>
            </a:r>
            <a:r>
              <a:rPr lang="es-CO" b="1" i="1" dirty="0" smtClean="0"/>
              <a:t> Yepes</a:t>
            </a:r>
          </a:p>
          <a:p>
            <a:pPr marL="0" indent="0">
              <a:buNone/>
            </a:pPr>
            <a:r>
              <a:rPr lang="es-CO" b="1" i="1" dirty="0" smtClean="0"/>
              <a:t>Rector</a:t>
            </a:r>
          </a:p>
          <a:p>
            <a:pPr marL="0" indent="0">
              <a:buNone/>
            </a:pPr>
            <a:endParaRPr lang="es-CO" b="1" i="1" dirty="0"/>
          </a:p>
          <a:p>
            <a:pPr marL="0" indent="0">
              <a:buNone/>
            </a:pPr>
            <a:r>
              <a:rPr lang="es-CO" b="1" i="1" dirty="0" smtClean="0"/>
              <a:t>Cristina Andrea Henao Monsalve</a:t>
            </a:r>
          </a:p>
          <a:p>
            <a:pPr marL="0" indent="0">
              <a:buNone/>
            </a:pPr>
            <a:r>
              <a:rPr lang="es-CO" b="1" i="1" dirty="0" smtClean="0"/>
              <a:t>Docente de apoyo Servicio social</a:t>
            </a:r>
          </a:p>
          <a:p>
            <a:pPr marL="0" indent="0">
              <a:buNone/>
            </a:pPr>
            <a:r>
              <a:rPr lang="es-CO" b="1" i="1" dirty="0" smtClean="0"/>
              <a:t>Coordinadora de calidad</a:t>
            </a:r>
          </a:p>
          <a:p>
            <a:pPr marL="0" indent="0">
              <a:buNone/>
            </a:pPr>
            <a:endParaRPr lang="es-CO" b="1" i="1" dirty="0"/>
          </a:p>
          <a:p>
            <a:pPr marL="0" indent="0">
              <a:buNone/>
            </a:pPr>
            <a:r>
              <a:rPr lang="es-CO" b="1" i="1" dirty="0" smtClean="0"/>
              <a:t>Victoria Elena Santa Gutiérrez</a:t>
            </a:r>
          </a:p>
          <a:p>
            <a:pPr marL="0" indent="0">
              <a:buNone/>
            </a:pPr>
            <a:r>
              <a:rPr lang="es-CO" b="1" i="1" dirty="0" smtClean="0"/>
              <a:t>Coordinadora Académica</a:t>
            </a:r>
            <a:endParaRPr lang="es-CO" b="1" i="1" dirty="0"/>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188640"/>
            <a:ext cx="10795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35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LEY 115 DE 1994</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algn="just"/>
            <a:r>
              <a:rPr lang="es-ES" sz="4000" b="1" dirty="0" smtClean="0"/>
              <a:t>Artículo </a:t>
            </a:r>
            <a:r>
              <a:rPr lang="es-ES" sz="4000" b="1" dirty="0" smtClean="0"/>
              <a:t>97. Servicio social obligatorio. Los estudiantes de educación media prestarán un servicio social obligatorio durante los dos (2) grados de estudios, de acuerdo con la reglamentación que expida el Gobierno Nacional. </a:t>
            </a:r>
          </a:p>
          <a:p>
            <a:endParaRPr lang="es-E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88640"/>
            <a:ext cx="13652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81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Decreto </a:t>
            </a:r>
            <a:r>
              <a:rPr lang="es-ES" b="1" dirty="0" smtClean="0">
                <a:effectLst>
                  <a:outerShdw blurRad="38100" dist="38100" dir="2700000" algn="tl">
                    <a:srgbClr val="000000">
                      <a:alpha val="43137"/>
                    </a:srgbClr>
                  </a:outerShdw>
                </a:effectLst>
              </a:rPr>
              <a:t> </a:t>
            </a:r>
            <a:r>
              <a:rPr lang="es-ES" b="1" dirty="0" smtClean="0">
                <a:effectLst>
                  <a:outerShdw blurRad="38100" dist="38100" dir="2700000" algn="tl">
                    <a:srgbClr val="000000">
                      <a:alpha val="43137"/>
                    </a:srgbClr>
                  </a:outerShdw>
                </a:effectLst>
              </a:rPr>
              <a:t>1860 de 1994</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85000" lnSpcReduction="10000"/>
          </a:bodyPr>
          <a:lstStyle/>
          <a:p>
            <a:pPr algn="just"/>
            <a:r>
              <a:rPr lang="es-ES" b="1" dirty="0"/>
              <a:t>Artículo 39º.-</a:t>
            </a:r>
            <a:r>
              <a:rPr lang="es-ES" dirty="0"/>
              <a:t> </a:t>
            </a:r>
            <a:r>
              <a:rPr lang="es-ES" b="1" i="1" dirty="0"/>
              <a:t>Servicio social estudiantil</a:t>
            </a:r>
            <a:r>
              <a:rPr lang="es-ES" i="1" dirty="0"/>
              <a:t>.</a:t>
            </a:r>
            <a:r>
              <a:rPr lang="es-ES" dirty="0"/>
              <a:t> El</a:t>
            </a:r>
            <a:r>
              <a:rPr lang="es-ES" i="1" dirty="0"/>
              <a:t> </a:t>
            </a:r>
            <a:r>
              <a:rPr lang="es-ES" dirty="0"/>
              <a:t>servicio social que prestan los estudiantes de la educación media tiene el propósito principal de integrarse a </a:t>
            </a:r>
            <a:r>
              <a:rPr lang="es-ES" dirty="0" smtClean="0"/>
              <a:t>las </a:t>
            </a:r>
            <a:r>
              <a:rPr lang="es-ES" dirty="0"/>
              <a:t>comunidades para contribuir a su mejoramiento social, cultural y económico, colaborando los proyectos y trabajos que lleva a cabo y desarrollar valores de solidaridad y conocimientos del educando respecto a su entorno </a:t>
            </a:r>
            <a:r>
              <a:rPr lang="es-ES" dirty="0" smtClean="0"/>
              <a:t>social.</a:t>
            </a:r>
          </a:p>
          <a:p>
            <a:pPr algn="just"/>
            <a:r>
              <a:rPr lang="es-ES" dirty="0" smtClean="0"/>
              <a:t>Los </a:t>
            </a:r>
            <a:r>
              <a:rPr lang="es-ES" dirty="0"/>
              <a:t>temas y objetivos del servicio social estudiantil</a:t>
            </a:r>
            <a:r>
              <a:rPr lang="es-ES" i="1" dirty="0"/>
              <a:t> </a:t>
            </a:r>
            <a:r>
              <a:rPr lang="es-ES" dirty="0"/>
              <a:t>serán definidos en el proyecto educativo institucional.</a:t>
            </a:r>
          </a:p>
          <a:p>
            <a:endParaRPr lang="es-E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116632"/>
            <a:ext cx="13652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418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solidFill>
                  <a:prstClr val="black"/>
                </a:solidFill>
                <a:effectLst>
                  <a:outerShdw blurRad="38100" dist="38100" dir="2700000" algn="tl">
                    <a:srgbClr val="000000">
                      <a:alpha val="43137"/>
                    </a:srgbClr>
                  </a:outerShdw>
                </a:effectLst>
              </a:rPr>
              <a:t>Decreto  1860 de 1994</a:t>
            </a:r>
            <a:endParaRPr lang="es-CO"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Autofit/>
          </a:bodyPr>
          <a:lstStyle/>
          <a:p>
            <a:pPr lvl="0" algn="just"/>
            <a:r>
              <a:rPr lang="es-ES" sz="2400" dirty="0">
                <a:solidFill>
                  <a:prstClr val="black"/>
                </a:solidFill>
              </a:rPr>
              <a:t>Los programas del servicio social estudiantil podrán ser ejecutados por el establecimiento en forma </a:t>
            </a:r>
            <a:r>
              <a:rPr lang="es-ES" sz="2400" dirty="0" smtClean="0">
                <a:solidFill>
                  <a:prstClr val="black"/>
                </a:solidFill>
              </a:rPr>
              <a:t>conjunta </a:t>
            </a:r>
            <a:r>
              <a:rPr lang="es-ES" sz="2400" dirty="0">
                <a:solidFill>
                  <a:prstClr val="black"/>
                </a:solidFill>
              </a:rPr>
              <a:t>con entidades </a:t>
            </a:r>
            <a:r>
              <a:rPr lang="es-ES" sz="2400" u="sng" dirty="0">
                <a:solidFill>
                  <a:prstClr val="black"/>
                </a:solidFill>
              </a:rPr>
              <a:t>gubernamentales y no gubernamentales</a:t>
            </a:r>
            <a:r>
              <a:rPr lang="es-ES" sz="2400" dirty="0">
                <a:solidFill>
                  <a:prstClr val="black"/>
                </a:solidFill>
              </a:rPr>
              <a:t>, especializadas en la educación a las familias y comunidades</a:t>
            </a:r>
            <a:r>
              <a:rPr lang="es-ES" sz="2400" dirty="0" smtClean="0">
                <a:solidFill>
                  <a:prstClr val="black"/>
                </a:solidFill>
              </a:rPr>
              <a:t>.</a:t>
            </a:r>
          </a:p>
          <a:p>
            <a:pPr marL="0" lvl="0" indent="0" algn="just">
              <a:buNone/>
            </a:pPr>
            <a:endParaRPr lang="es-ES" sz="2400" dirty="0">
              <a:solidFill>
                <a:prstClr val="black"/>
              </a:solidFill>
            </a:endParaRPr>
          </a:p>
          <a:p>
            <a:pPr lvl="0" algn="just"/>
            <a:r>
              <a:rPr lang="es-ES" sz="2400" dirty="0">
                <a:solidFill>
                  <a:prstClr val="black"/>
                </a:solidFill>
              </a:rPr>
              <a:t>El Ministerio de Educación Nacional reglamentará los demás aspectos del servicio social estudiantil que faciliten su eficiente organización y funcionamiento. </a:t>
            </a:r>
            <a:endParaRPr lang="es-CO"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88640"/>
            <a:ext cx="13652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180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solidFill>
                  <a:prstClr val="black"/>
                </a:solidFill>
                <a:effectLst>
                  <a:outerShdw blurRad="38100" dist="38100" dir="2700000" algn="tl">
                    <a:srgbClr val="000000">
                      <a:alpha val="43137"/>
                    </a:srgbClr>
                  </a:outerShdw>
                </a:effectLst>
              </a:rPr>
              <a:t>Decreto  1860 de 1994</a:t>
            </a:r>
            <a:endParaRPr lang="es-CO"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Autofit/>
          </a:bodyPr>
          <a:lstStyle/>
          <a:p>
            <a:pPr lvl="0" algn="just"/>
            <a:r>
              <a:rPr lang="es-ES" sz="2400" dirty="0">
                <a:solidFill>
                  <a:prstClr val="black"/>
                </a:solidFill>
              </a:rPr>
              <a:t>Los programas del servicio social estudiantil podrán ser ejecutados por el establecimiento en forma </a:t>
            </a:r>
            <a:r>
              <a:rPr lang="es-ES" sz="2400" dirty="0" smtClean="0">
                <a:solidFill>
                  <a:prstClr val="black"/>
                </a:solidFill>
              </a:rPr>
              <a:t>conjunta </a:t>
            </a:r>
            <a:r>
              <a:rPr lang="es-ES" sz="2400" dirty="0">
                <a:solidFill>
                  <a:prstClr val="black"/>
                </a:solidFill>
              </a:rPr>
              <a:t>con entidades </a:t>
            </a:r>
            <a:r>
              <a:rPr lang="es-ES" sz="2400" u="sng" dirty="0">
                <a:solidFill>
                  <a:prstClr val="black"/>
                </a:solidFill>
              </a:rPr>
              <a:t>gubernamentales y no gubernamentales</a:t>
            </a:r>
            <a:r>
              <a:rPr lang="es-ES" sz="2400" dirty="0">
                <a:solidFill>
                  <a:prstClr val="black"/>
                </a:solidFill>
              </a:rPr>
              <a:t>, especializadas en la educación a las familias y comunidades</a:t>
            </a:r>
            <a:r>
              <a:rPr lang="es-ES" sz="2400" dirty="0" smtClean="0">
                <a:solidFill>
                  <a:prstClr val="black"/>
                </a:solidFill>
              </a:rPr>
              <a:t>.</a:t>
            </a:r>
          </a:p>
          <a:p>
            <a:pPr marL="0" lvl="0" indent="0" algn="just">
              <a:buNone/>
            </a:pPr>
            <a:endParaRPr lang="es-ES" sz="2400" dirty="0">
              <a:solidFill>
                <a:prstClr val="black"/>
              </a:solidFill>
            </a:endParaRPr>
          </a:p>
          <a:p>
            <a:pPr lvl="0" algn="just"/>
            <a:r>
              <a:rPr lang="es-ES" sz="2400" dirty="0">
                <a:solidFill>
                  <a:prstClr val="black"/>
                </a:solidFill>
              </a:rPr>
              <a:t>El Ministerio de Educación Nacional reglamentará los demás aspectos del servicio social estudiantil que faciliten su eficiente organización y funcionamiento. </a:t>
            </a:r>
            <a:endParaRPr lang="es-CO"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88640"/>
            <a:ext cx="13652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977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96752"/>
            <a:ext cx="8229600" cy="1143000"/>
          </a:xfrm>
        </p:spPr>
        <p:txBody>
          <a:bodyPr>
            <a:normAutofit/>
          </a:bodyPr>
          <a:lstStyle/>
          <a:p>
            <a:r>
              <a:rPr lang="es-ES" b="1" dirty="0" smtClean="0">
                <a:effectLst>
                  <a:outerShdw blurRad="38100" dist="38100" dir="2700000" algn="tl">
                    <a:srgbClr val="000000">
                      <a:alpha val="43137"/>
                    </a:srgbClr>
                  </a:outerShdw>
                </a:effectLst>
              </a:rPr>
              <a:t>RESOLUCIÓN </a:t>
            </a:r>
            <a:r>
              <a:rPr lang="es-ES" b="1" dirty="0" smtClean="0">
                <a:effectLst>
                  <a:outerShdw blurRad="38100" dist="38100" dir="2700000" algn="tl">
                    <a:srgbClr val="000000">
                      <a:alpha val="43137"/>
                    </a:srgbClr>
                  </a:outerShdw>
                </a:effectLst>
              </a:rPr>
              <a:t>4210 DE 1996</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95536" y="2708920"/>
            <a:ext cx="8229600" cy="3096344"/>
          </a:xfrm>
        </p:spPr>
        <p:txBody>
          <a:bodyPr>
            <a:noAutofit/>
          </a:bodyPr>
          <a:lstStyle/>
          <a:p>
            <a:pPr lvl="0" algn="just"/>
            <a:r>
              <a:rPr lang="es-ES" sz="4000" b="1" dirty="0" smtClean="0">
                <a:solidFill>
                  <a:prstClr val="black"/>
                </a:solidFill>
              </a:rPr>
              <a:t>Ministerio </a:t>
            </a:r>
            <a:r>
              <a:rPr lang="es-ES" sz="4000" b="1" dirty="0">
                <a:solidFill>
                  <a:prstClr val="black"/>
                </a:solidFill>
              </a:rPr>
              <a:t>de Educación Nacional</a:t>
            </a:r>
            <a:r>
              <a:rPr lang="es-ES" sz="4000" b="1" dirty="0" smtClean="0">
                <a:solidFill>
                  <a:prstClr val="black"/>
                </a:solidFill>
              </a:rPr>
              <a:t>, </a:t>
            </a:r>
            <a:r>
              <a:rPr lang="es-ES" sz="4000" b="1" dirty="0">
                <a:solidFill>
                  <a:prstClr val="black"/>
                </a:solidFill>
              </a:rPr>
              <a:t>dictan reglas generales para la organización del funcionamiento del servicio estudiantil </a:t>
            </a:r>
            <a:r>
              <a:rPr lang="es-ES" sz="4000" b="1" dirty="0" smtClean="0">
                <a:solidFill>
                  <a:prstClr val="black"/>
                </a:solidFill>
              </a:rPr>
              <a:t>obligatorio</a:t>
            </a:r>
            <a:endParaRPr lang="es-ES" sz="4000" b="1" dirty="0">
              <a:solidFill>
                <a:prstClr val="black"/>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188640"/>
            <a:ext cx="13652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1457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1916832"/>
            <a:ext cx="8352928" cy="3785652"/>
          </a:xfrm>
          <a:prstGeom prst="rect">
            <a:avLst/>
          </a:prstGeom>
        </p:spPr>
        <p:txBody>
          <a:bodyPr wrap="square">
            <a:spAutoFit/>
          </a:bodyPr>
          <a:lstStyle/>
          <a:p>
            <a:pPr algn="just"/>
            <a:r>
              <a:rPr lang="es-ES" sz="2000" dirty="0" smtClean="0">
                <a:effectLst>
                  <a:outerShdw blurRad="38100" dist="38100" dir="2700000" algn="tl">
                    <a:srgbClr val="000000">
                      <a:alpha val="43137"/>
                    </a:srgbClr>
                  </a:outerShdw>
                </a:effectLst>
              </a:rPr>
              <a:t>Artículo 3.- </a:t>
            </a:r>
            <a:r>
              <a:rPr lang="es-ES" sz="2000" dirty="0" smtClean="0"/>
              <a:t>El propósito principal del servicio social estudiantil obligatorio establecido en el articulo 390. del Decreto 1860 de 1994, se desarrollará dentro del proyecto educativo institucional, de tal manera que se atiendan debidamente los siguientes objetivos generales</a:t>
            </a:r>
            <a:r>
              <a:rPr lang="es-ES" sz="2000" dirty="0" smtClean="0"/>
              <a:t>:</a:t>
            </a:r>
          </a:p>
          <a:p>
            <a:pPr algn="just"/>
            <a:endParaRPr lang="es-ES" sz="2000" dirty="0" smtClean="0"/>
          </a:p>
          <a:p>
            <a:pPr algn="just"/>
            <a:r>
              <a:rPr lang="es-ES" sz="2000" b="1" i="1" dirty="0" smtClean="0">
                <a:effectLst>
                  <a:outerShdw blurRad="38100" dist="38100" dir="2700000" algn="tl">
                    <a:srgbClr val="000000">
                      <a:alpha val="43137"/>
                    </a:srgbClr>
                  </a:outerShdw>
                </a:effectLst>
              </a:rPr>
              <a:t>1. Sensibilizar </a:t>
            </a:r>
            <a:r>
              <a:rPr lang="es-ES" sz="2000" dirty="0" smtClean="0"/>
              <a:t>al educando frente a las necesidades, intereses, problemas</a:t>
            </a:r>
          </a:p>
          <a:p>
            <a:pPr algn="just"/>
            <a:r>
              <a:rPr lang="es-ES" sz="2000" dirty="0" smtClean="0"/>
              <a:t>y potencialidades de la comunidad, para </a:t>
            </a:r>
            <a:r>
              <a:rPr lang="es-ES" sz="2000" dirty="0" smtClean="0"/>
              <a:t>que </a:t>
            </a:r>
            <a:r>
              <a:rPr lang="es-ES" sz="2000" dirty="0" smtClean="0"/>
              <a:t>adquiera y </a:t>
            </a:r>
            <a:r>
              <a:rPr lang="es-ES" sz="2000" dirty="0" smtClean="0"/>
              <a:t>desarrolle</a:t>
            </a:r>
          </a:p>
          <a:p>
            <a:pPr algn="just"/>
            <a:r>
              <a:rPr lang="es-ES" sz="2000" dirty="0" smtClean="0"/>
              <a:t>compromisos </a:t>
            </a:r>
            <a:r>
              <a:rPr lang="es-ES" sz="2000" dirty="0" smtClean="0"/>
              <a:t>y actitudes en relación con el mejoramiento de la misma.</a:t>
            </a:r>
          </a:p>
          <a:p>
            <a:pPr algn="just"/>
            <a:endParaRPr lang="es-ES" sz="2000" dirty="0" smtClean="0"/>
          </a:p>
          <a:p>
            <a:pPr algn="just"/>
            <a:r>
              <a:rPr lang="es-ES" sz="2000" b="1" i="1" dirty="0" smtClean="0">
                <a:effectLst>
                  <a:outerShdw blurRad="38100" dist="38100" dir="2700000" algn="tl">
                    <a:srgbClr val="000000">
                      <a:alpha val="43137"/>
                    </a:srgbClr>
                  </a:outerShdw>
                </a:effectLst>
              </a:rPr>
              <a:t>2</a:t>
            </a:r>
            <a:r>
              <a:rPr lang="es-ES" sz="2000" b="1" i="1" dirty="0" smtClean="0">
                <a:effectLst>
                  <a:outerShdw blurRad="38100" dist="38100" dir="2700000" algn="tl">
                    <a:srgbClr val="000000">
                      <a:alpha val="43137"/>
                    </a:srgbClr>
                  </a:outerShdw>
                </a:effectLst>
              </a:rPr>
              <a:t>. Contribuir al desarrollo </a:t>
            </a:r>
            <a:r>
              <a:rPr lang="es-ES" sz="2000" dirty="0" smtClean="0"/>
              <a:t>de la solidaridad, la </a:t>
            </a:r>
            <a:r>
              <a:rPr lang="es-ES" sz="2000" dirty="0" smtClean="0"/>
              <a:t>tolerancia, </a:t>
            </a:r>
            <a:r>
              <a:rPr lang="es-ES" sz="2000" dirty="0" smtClean="0"/>
              <a:t>la cooperación,</a:t>
            </a:r>
          </a:p>
          <a:p>
            <a:pPr algn="just"/>
            <a:r>
              <a:rPr lang="es-ES" sz="2000" dirty="0" smtClean="0"/>
              <a:t>el respeto a los demás, la responsabilidad y el compromiso con su</a:t>
            </a:r>
          </a:p>
          <a:p>
            <a:pPr algn="just"/>
            <a:r>
              <a:rPr lang="es-ES" sz="2000" dirty="0" smtClean="0"/>
              <a:t>entorno social.</a:t>
            </a:r>
          </a:p>
        </p:txBody>
      </p:sp>
      <p:sp>
        <p:nvSpPr>
          <p:cNvPr id="5" name="4 Título"/>
          <p:cNvSpPr>
            <a:spLocks noGrp="1"/>
          </p:cNvSpPr>
          <p:nvPr>
            <p:ph type="ctrTitle"/>
          </p:nvPr>
        </p:nvSpPr>
        <p:spPr>
          <a:xfrm>
            <a:off x="755576" y="836712"/>
            <a:ext cx="7772400" cy="735013"/>
          </a:xfrm>
        </p:spPr>
        <p:txBody>
          <a:bodyPr>
            <a:normAutofit fontScale="90000"/>
          </a:bodyPr>
          <a:lstStyle/>
          <a:p>
            <a:r>
              <a:rPr lang="es-ES" b="1" dirty="0" smtClean="0">
                <a:effectLst>
                  <a:outerShdw blurRad="38100" dist="38100" dir="2700000" algn="tl">
                    <a:srgbClr val="000000">
                      <a:alpha val="43137"/>
                    </a:srgbClr>
                  </a:outerShdw>
                </a:effectLst>
              </a:rPr>
              <a:t>OBJETIVOS</a:t>
            </a:r>
            <a:endParaRPr lang="es-ES" b="1" dirty="0">
              <a:effectLst>
                <a:outerShdw blurRad="38100" dist="38100" dir="2700000" algn="tl">
                  <a:srgbClr val="000000">
                    <a:alpha val="43137"/>
                  </a:srgbClr>
                </a:outerShdw>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260648"/>
            <a:ext cx="13652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7056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484784"/>
            <a:ext cx="8496944" cy="4882554"/>
          </a:xfrm>
        </p:spPr>
        <p:txBody>
          <a:bodyPr>
            <a:normAutofit/>
          </a:bodyPr>
          <a:lstStyle/>
          <a:p>
            <a:pPr algn="l"/>
            <a:r>
              <a:rPr lang="es-ES" sz="2200" b="1" i="1" dirty="0" smtClean="0">
                <a:effectLst>
                  <a:outerShdw blurRad="38100" dist="38100" dir="2700000" algn="tl">
                    <a:srgbClr val="000000">
                      <a:alpha val="43137"/>
                    </a:srgbClr>
                  </a:outerShdw>
                </a:effectLst>
              </a:rPr>
              <a:t>3. Promover acciones </a:t>
            </a:r>
            <a:r>
              <a:rPr lang="es-ES" sz="2200" dirty="0" smtClean="0"/>
              <a:t>educativas orientadas a la construcción de un</a:t>
            </a:r>
            <a:br>
              <a:rPr lang="es-ES" sz="2200" dirty="0" smtClean="0"/>
            </a:br>
            <a:r>
              <a:rPr lang="es-ES" sz="2200" dirty="0" smtClean="0"/>
              <a:t>espíritu de servicio para el mejoramiento permanente de la comunidad y</a:t>
            </a:r>
            <a:br>
              <a:rPr lang="es-ES" sz="2200" dirty="0" smtClean="0"/>
            </a:br>
            <a:r>
              <a:rPr lang="es-ES" sz="2200" dirty="0" smtClean="0"/>
              <a:t>a la prevención integral de problemas socialmente relevantes.</a:t>
            </a:r>
            <a:br>
              <a:rPr lang="es-ES" sz="2200" dirty="0" smtClean="0"/>
            </a:br>
            <a:r>
              <a:rPr lang="es-ES" sz="2200" dirty="0"/>
              <a:t/>
            </a:r>
            <a:br>
              <a:rPr lang="es-ES" sz="2200" dirty="0"/>
            </a:br>
            <a:r>
              <a:rPr lang="es-ES" sz="2200" b="1" i="1" dirty="0" smtClean="0">
                <a:effectLst>
                  <a:outerShdw blurRad="38100" dist="38100" dir="2700000" algn="tl">
                    <a:srgbClr val="000000">
                      <a:alpha val="43137"/>
                    </a:srgbClr>
                  </a:outerShdw>
                </a:effectLst>
              </a:rPr>
              <a:t>4</a:t>
            </a:r>
            <a:r>
              <a:rPr lang="es-ES" sz="2200" b="1" i="1" dirty="0" smtClean="0">
                <a:effectLst>
                  <a:outerShdw blurRad="38100" dist="38100" dir="2700000" algn="tl">
                    <a:srgbClr val="000000">
                      <a:alpha val="43137"/>
                    </a:srgbClr>
                  </a:outerShdw>
                </a:effectLst>
              </a:rPr>
              <a:t>. Promover la aplicación de conocimientos y habilidades </a:t>
            </a:r>
            <a:r>
              <a:rPr lang="es-ES" sz="2200" dirty="0" smtClean="0"/>
              <a:t>logrados en</a:t>
            </a:r>
            <a:br>
              <a:rPr lang="es-ES" sz="2200" dirty="0" smtClean="0"/>
            </a:br>
            <a:r>
              <a:rPr lang="es-ES" sz="2200" dirty="0" smtClean="0"/>
              <a:t>áreas obligatorias y optativas definidas en el plan de estudios que</a:t>
            </a:r>
            <a:br>
              <a:rPr lang="es-ES" sz="2200" dirty="0" smtClean="0"/>
            </a:br>
            <a:r>
              <a:rPr lang="es-ES" sz="2200" dirty="0" smtClean="0"/>
              <a:t>favorezcan el desarrollo social y cultural de las comunidades.</a:t>
            </a:r>
            <a:br>
              <a:rPr lang="es-ES" sz="2200" dirty="0" smtClean="0"/>
            </a:br>
            <a:r>
              <a:rPr lang="es-ES" sz="2200" dirty="0" smtClean="0"/>
              <a:t/>
            </a:r>
            <a:br>
              <a:rPr lang="es-ES" sz="2200" dirty="0" smtClean="0"/>
            </a:br>
            <a:r>
              <a:rPr lang="es-ES" sz="2200" b="1" i="1" dirty="0" smtClean="0">
                <a:effectLst>
                  <a:outerShdw blurRad="38100" dist="38100" dir="2700000" algn="tl">
                    <a:srgbClr val="000000">
                      <a:alpha val="43137"/>
                    </a:srgbClr>
                  </a:outerShdw>
                </a:effectLst>
              </a:rPr>
              <a:t>5. Fomentar la práctica </a:t>
            </a:r>
            <a:r>
              <a:rPr lang="es-ES" sz="2200" dirty="0" smtClean="0"/>
              <a:t>del trabajo y del aprovechamiento del tiempo </a:t>
            </a:r>
            <a:r>
              <a:rPr lang="es-ES" sz="2200" dirty="0" smtClean="0"/>
              <a:t>libre, como </a:t>
            </a:r>
            <a:r>
              <a:rPr lang="es-ES" sz="2200" dirty="0" smtClean="0"/>
              <a:t>derechos que permiten la dignificación de la persona y el mejoramiento de </a:t>
            </a:r>
            <a:r>
              <a:rPr lang="es-ES" sz="2200" dirty="0" smtClean="0"/>
              <a:t>su nivel de vida.</a:t>
            </a:r>
            <a:endParaRPr lang="es-ES" sz="2200"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116632"/>
            <a:ext cx="13652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78561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717</Words>
  <Application>Microsoft Office PowerPoint</Application>
  <PresentationFormat>Presentación en pantalla (4:3)</PresentationFormat>
  <Paragraphs>68</Paragraphs>
  <Slides>21</Slides>
  <Notes>2</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SERVICIO SOCIAL DEL ESTUDIANTADO INSTITUCIÓN EDUCATIVA TOMÁS CADAVID RESTREPO</vt:lpstr>
      <vt:lpstr>LEYES, DECRETOS Y RESOLUCIONES</vt:lpstr>
      <vt:lpstr>LEY 115 DE 1994</vt:lpstr>
      <vt:lpstr>Decreto  1860 de 1994</vt:lpstr>
      <vt:lpstr>Decreto  1860 de 1994</vt:lpstr>
      <vt:lpstr>Decreto  1860 de 1994</vt:lpstr>
      <vt:lpstr>RESOLUCIÓN 4210 DE 1996</vt:lpstr>
      <vt:lpstr>OBJETIVOS</vt:lpstr>
      <vt:lpstr>3. Promover acciones educativas orientadas a la construcción de un espíritu de servicio para el mejoramiento permanente de la comunidad y a la prevención integral de problemas socialmente relevantes.  4. Promover la aplicación de conocimientos y habilidades logrados en áreas obligatorias y optativas definidas en el plan de estudios que favorezcan el desarrollo social y cultural de las comunidades.  5. Fomentar la práctica del trabajo y del aprovechamiento del tiempo libre, como derechos que permiten la dignificación de la persona y el mejoramiento de su nivel de vida.</vt:lpstr>
      <vt:lpstr>Artículo 4. Con el fin de facilitar la determinación de los objetivos específicos, los temas, actividades, los procedimientos que estructuren y organicen la prestación del servicio social estudiantil obligatorio, los  establecimientos educativos, al adoptar o modificar su proyecto  educativo institucional, tendrán en cuenta los siguientes criterios:</vt:lpstr>
      <vt:lpstr>1. El servicio social estudiantil deberá permitir la relación y correlación del desempeño académico de los estudiantes en las distintas áreas del conocimiento y de la formación, con su desarrollo personal y social. 2. Los proyectos pedagógicos del servicio social estudiantil que se adopten en el plan de estudios, deberán ser integrales y continuos, esto es, que brinden una sistemática y efectiva atención a los grupos poblacionales, beneficiarias de este servicio. 3. Los proyectos pedagógicos del servicio deben constituir un medio para articular las acciones educativas del establecimiento con las expresiones culturales locales, satisfacer necesidades de desarrollo comunitario e integrar acciones adelantadas por otras organizaciones sociales, en favor de la comunidad.  </vt:lpstr>
      <vt:lpstr>4. El servicio social atenderá prioritariarnente, necesidades  educativas, culturales, sociales y de aprovechamiento de tiempo libre, identificadas en la comunidad del área de influencia del establecimiento educativo,  tales como:   *LA ALFABETIZACIÓN *LA PROMOCIÓN Y PRESERVACIÓN DE LA SALUD *LA EDUCACIÓN AMBIENTAL  *LA EDUCACIÓN CIUDADANA  *LA ORGANIZACIÓN DE GRUPOS JUVENILES Y DE PREVENCIÓN DE FACTORES SOCIALMENTE RELEVANTES  *LA RECREACIÓN DIRIGIDA   *EL FOMENTO DE ACTIVIDADES FÍSICAS, PRÁCTICAS E INTELECTUALES.</vt:lpstr>
      <vt:lpstr>Presentación de PowerPoint</vt:lpstr>
      <vt:lpstr>¿Dónde pueden hacer su servicio social?</vt:lpstr>
      <vt:lpstr>CONVENIOS INSTITUCIONALES TCR</vt:lpstr>
      <vt:lpstr>Presentación de PowerPoint</vt:lpstr>
      <vt:lpstr>Presentación de PowerPoint</vt:lpstr>
      <vt:lpstr>SEGÚN LA LEY 115</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LEYES, DECRETOS Y RESOLUCIONES</dc:title>
  <dc:creator>ANDREA</dc:creator>
  <cp:lastModifiedBy>Santa</cp:lastModifiedBy>
  <cp:revision>31</cp:revision>
  <dcterms:created xsi:type="dcterms:W3CDTF">2014-02-10T13:56:09Z</dcterms:created>
  <dcterms:modified xsi:type="dcterms:W3CDTF">2014-03-04T00:41:21Z</dcterms:modified>
</cp:coreProperties>
</file>